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9" r:id="rId12"/>
    <p:sldId id="270" r:id="rId13"/>
    <p:sldId id="268" r:id="rId14"/>
    <p:sldId id="271" r:id="rId15"/>
    <p:sldId id="272" r:id="rId16"/>
    <p:sldId id="273" r:id="rId17"/>
    <p:sldId id="308" r:id="rId18"/>
    <p:sldId id="274" r:id="rId19"/>
    <p:sldId id="275" r:id="rId20"/>
    <p:sldId id="309" r:id="rId21"/>
    <p:sldId id="276" r:id="rId22"/>
    <p:sldId id="277" r:id="rId23"/>
    <p:sldId id="282" r:id="rId24"/>
    <p:sldId id="283" r:id="rId25"/>
    <p:sldId id="286" r:id="rId26"/>
    <p:sldId id="288" r:id="rId27"/>
    <p:sldId id="310" r:id="rId28"/>
    <p:sldId id="289" r:id="rId29"/>
    <p:sldId id="311" r:id="rId30"/>
    <p:sldId id="313" r:id="rId31"/>
    <p:sldId id="314" r:id="rId32"/>
    <p:sldId id="316" r:id="rId33"/>
    <p:sldId id="318" r:id="rId34"/>
    <p:sldId id="319" r:id="rId35"/>
    <p:sldId id="321" r:id="rId36"/>
    <p:sldId id="325" r:id="rId37"/>
    <p:sldId id="327" r:id="rId38"/>
    <p:sldId id="329" r:id="rId39"/>
    <p:sldId id="333" r:id="rId40"/>
    <p:sldId id="335" r:id="rId41"/>
    <p:sldId id="336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300" r:id="rId51"/>
    <p:sldId id="301" r:id="rId52"/>
    <p:sldId id="302" r:id="rId53"/>
    <p:sldId id="303" r:id="rId54"/>
    <p:sldId id="304" r:id="rId55"/>
    <p:sldId id="337" r:id="rId56"/>
    <p:sldId id="30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B2BA7-8041-4A4E-A299-ABC046F6BB07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D5A38-AA37-481D-B4A0-355D1EB7911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292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FC6B1-E896-494E-8A0F-4DEF7DC08042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3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978B01-DEC3-F243-95F9-87100FA35317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1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25CCD8-5C2E-8149-95BE-960FD8EE8BD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2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AB0D2-B16D-D148-8EA4-C913C2A48BEA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82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231B99F-81C7-134A-8B3F-429B20E21C5F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6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9EBE200-66F7-614A-8BEF-BD73B7A58A55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94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9C4D81-990F-E34F-BD87-C4D30A8BC72C}" type="slidenum">
              <a:rPr lang="en-US">
                <a:latin typeface="Calibri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5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66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841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91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786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41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406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53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62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7221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564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759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1C5EA-828C-490F-9C4C-66C14C3276A2}" type="datetimeFigureOut">
              <a:rPr lang="en-CA" smtClean="0"/>
              <a:t>2014-11-01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4CCFD-7C8E-4268-AC30-19370D8C579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292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eW3gMGqcZQ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8avYQ5ZqM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://ds106.u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://www.livestream.com/jefflebow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-class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feldstein.com/mooc-history-presented-aacn13-conference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lemire.me/fr/documents/publications/DiversityTechReport_October200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rofesorbaker.wordpress.com/2011/01/30/homophily-and-heterophily-what-fires-together-wires-together-cck11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wnes.ca/post/55001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nnect.downes.ca/post/44222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ownes.ca/presentation/232" TargetMode="Externa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1" y="0"/>
            <a:ext cx="1038225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1978" y="607219"/>
            <a:ext cx="5005137" cy="23876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Beyond Borders: Global Learning in a Networked World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38251" y="5202238"/>
            <a:ext cx="2887579" cy="1655762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Stephen Downes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Yerevan, Armenia</a:t>
            </a:r>
          </a:p>
          <a:p>
            <a:r>
              <a:rPr lang="en-CA" dirty="0" smtClean="0">
                <a:solidFill>
                  <a:schemeClr val="bg1"/>
                </a:solidFill>
              </a:rPr>
              <a:t>November 2, 2014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0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Open 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59918" cy="4351338"/>
          </a:xfrm>
        </p:spPr>
        <p:txBody>
          <a:bodyPr/>
          <a:lstStyle/>
          <a:p>
            <a:r>
              <a:rPr lang="en-US" dirty="0"/>
              <a:t>Project Gutenberg</a:t>
            </a:r>
          </a:p>
          <a:p>
            <a:r>
              <a:rPr lang="en-US" dirty="0"/>
              <a:t>Open Archives Initiative</a:t>
            </a:r>
          </a:p>
          <a:p>
            <a:pPr lvl="1"/>
            <a:r>
              <a:rPr lang="en-US" dirty="0"/>
              <a:t>BOAI</a:t>
            </a:r>
          </a:p>
          <a:p>
            <a:pPr lvl="1"/>
            <a:r>
              <a:rPr lang="en-US" dirty="0" err="1" smtClean="0"/>
              <a:t>Dspace</a:t>
            </a:r>
            <a:endParaRPr lang="en-US" dirty="0" smtClean="0"/>
          </a:p>
          <a:p>
            <a:pPr lvl="1"/>
            <a:r>
              <a:rPr lang="en-US" dirty="0" smtClean="0"/>
              <a:t>ROAR</a:t>
            </a:r>
            <a:endParaRPr lang="en-US" dirty="0"/>
          </a:p>
          <a:p>
            <a:r>
              <a:rPr lang="en-US" dirty="0"/>
              <a:t>Wikipedia</a:t>
            </a:r>
          </a:p>
          <a:p>
            <a:pPr lvl="1"/>
            <a:r>
              <a:rPr lang="en-US" dirty="0" err="1"/>
              <a:t>Curricki</a:t>
            </a:r>
            <a:endParaRPr lang="en-US" dirty="0"/>
          </a:p>
          <a:p>
            <a:pPr lvl="1"/>
            <a:r>
              <a:rPr lang="en-US" dirty="0" err="1"/>
              <a:t>Wikiversity</a:t>
            </a:r>
            <a:endParaRPr lang="en-US" dirty="0"/>
          </a:p>
          <a:p>
            <a:pPr lvl="1"/>
            <a:r>
              <a:rPr lang="en-US" dirty="0" err="1" smtClean="0"/>
              <a:t>WikiEducator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978" y="1921878"/>
            <a:ext cx="28359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77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8269" r="-18269"/>
          <a:stretch>
            <a:fillRect/>
          </a:stretch>
        </p:blipFill>
        <p:spPr>
          <a:xfrm>
            <a:off x="-1335512" y="274638"/>
            <a:ext cx="10828120" cy="64164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89927" cy="3011964"/>
          </a:xfrm>
        </p:spPr>
        <p:txBody>
          <a:bodyPr/>
          <a:lstStyle/>
          <a:p>
            <a:pPr algn="l"/>
            <a:r>
              <a:rPr lang="en-US" dirty="0" smtClean="0"/>
              <a:t>The </a:t>
            </a:r>
            <a:r>
              <a:rPr lang="en-US" dirty="0" err="1" smtClean="0"/>
              <a:t>OERu</a:t>
            </a:r>
            <a:r>
              <a:rPr lang="en-US" dirty="0" smtClean="0"/>
              <a:t> Logic 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77724" y="5236113"/>
            <a:ext cx="2930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Taylor, J.C. 2007. Open courseware futures: Creating a parallel universe. e-Journal of Instructional Science and Technology (e-JIST), </a:t>
            </a:r>
            <a:r>
              <a:rPr lang="en-US" sz="1200" dirty="0" err="1" smtClean="0"/>
              <a:t>Vol</a:t>
            </a:r>
            <a:r>
              <a:rPr lang="en-US" sz="1200" dirty="0" smtClean="0"/>
              <a:t> 10, No. 1. Online: http://</a:t>
            </a:r>
            <a:r>
              <a:rPr lang="en-US" sz="1200" dirty="0" err="1" smtClean="0"/>
              <a:t>www.ascilite.org.au</a:t>
            </a:r>
            <a:r>
              <a:rPr lang="en-US" sz="1200" dirty="0" smtClean="0"/>
              <a:t>/</a:t>
            </a:r>
            <a:r>
              <a:rPr lang="en-US" sz="1200" dirty="0" err="1" smtClean="0"/>
              <a:t>ajet</a:t>
            </a:r>
            <a:r>
              <a:rPr lang="en-US" sz="1200" dirty="0" smtClean="0"/>
              <a:t>/e-</a:t>
            </a:r>
            <a:r>
              <a:rPr lang="en-US" sz="1200" dirty="0" err="1" smtClean="0"/>
              <a:t>jist</a:t>
            </a:r>
            <a:r>
              <a:rPr lang="en-US" sz="1200" dirty="0" smtClean="0"/>
              <a:t>/docs/vol10_no1/papers/</a:t>
            </a:r>
            <a:r>
              <a:rPr lang="en-US" sz="1200" dirty="0" err="1" smtClean="0"/>
              <a:t>full_papers</a:t>
            </a:r>
            <a:r>
              <a:rPr lang="en-US" sz="1200" dirty="0" smtClean="0"/>
              <a:t>/</a:t>
            </a:r>
            <a:r>
              <a:rPr lang="en-US" sz="1200" dirty="0" err="1" smtClean="0"/>
              <a:t>taylorj.htm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0449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Criticism of the Logic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19909"/>
            <a:ext cx="7886700" cy="210870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j-lt"/>
              </a:rPr>
              <a:t>Traditional Curricular based approach</a:t>
            </a:r>
          </a:p>
          <a:p>
            <a:pPr lvl="1"/>
            <a:r>
              <a:rPr lang="en-US" sz="2800" dirty="0" smtClean="0">
                <a:latin typeface="+mj-lt"/>
              </a:rPr>
              <a:t>a focus on articulation &amp; credit transfer</a:t>
            </a:r>
          </a:p>
          <a:p>
            <a:pPr lvl="1"/>
            <a:r>
              <a:rPr lang="en-US" sz="2800" dirty="0" smtClean="0">
                <a:latin typeface="+mj-lt"/>
              </a:rPr>
              <a:t>closed federation of traditional institutes</a:t>
            </a:r>
            <a:endParaRPr lang="en-US" sz="2800" dirty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Tight link to traditional </a:t>
            </a:r>
            <a:r>
              <a:rPr lang="en-US" sz="3200" dirty="0" smtClean="0">
                <a:latin typeface="+mj-lt"/>
              </a:rPr>
              <a:t>credentials</a:t>
            </a:r>
            <a:endParaRPr lang="en-US" sz="3200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25" y="1502869"/>
            <a:ext cx="4680285" cy="24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138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It’s open delivery, but it’s not open </a:t>
            </a:r>
            <a:r>
              <a:rPr lang="en-CA" i="1" dirty="0" smtClean="0"/>
              <a:t>learning</a:t>
            </a:r>
            <a:r>
              <a:rPr lang="en-CA" dirty="0" smtClean="0"/>
              <a:t>…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" y="1825625"/>
            <a:ext cx="7150267" cy="4041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894" y="6100011"/>
            <a:ext cx="616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latin typeface="+mj-lt"/>
              </a:rPr>
              <a:t>Friere</a:t>
            </a:r>
            <a:r>
              <a:rPr lang="en-CA" sz="2400" dirty="0" smtClean="0">
                <a:latin typeface="+mj-lt"/>
              </a:rPr>
              <a:t>: it’s the </a:t>
            </a:r>
            <a:r>
              <a:rPr lang="en-CA" sz="2400" i="1" dirty="0" smtClean="0">
                <a:latin typeface="+mj-lt"/>
              </a:rPr>
              <a:t>banking</a:t>
            </a:r>
            <a:r>
              <a:rPr lang="en-CA" sz="2400" dirty="0" smtClean="0">
                <a:latin typeface="+mj-lt"/>
              </a:rPr>
              <a:t> method of education</a:t>
            </a:r>
            <a:endParaRPr lang="en-CA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314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Open versus closed delivery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0930"/>
            <a:ext cx="7886700" cy="4351338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Learning objectives</a:t>
            </a:r>
          </a:p>
          <a:p>
            <a:pPr lvl="1"/>
            <a:r>
              <a:rPr lang="en-US" sz="2800" dirty="0">
                <a:latin typeface="+mj-lt"/>
              </a:rPr>
              <a:t>concrete and stated Learning Objectives vs. unstated and multiple objectives </a:t>
            </a:r>
          </a:p>
          <a:p>
            <a:r>
              <a:rPr lang="en-US" sz="3200" dirty="0">
                <a:latin typeface="+mj-lt"/>
              </a:rPr>
              <a:t>Organization of subject matter</a:t>
            </a:r>
          </a:p>
          <a:p>
            <a:pPr lvl="1"/>
            <a:r>
              <a:rPr lang="en-US" sz="2800" dirty="0">
                <a:latin typeface="+mj-lt"/>
              </a:rPr>
              <a:t>knowledge of </a:t>
            </a:r>
            <a:r>
              <a:rPr lang="en-US" sz="2800" dirty="0" err="1">
                <a:latin typeface="+mj-lt"/>
              </a:rPr>
              <a:t>vs</a:t>
            </a:r>
            <a:r>
              <a:rPr lang="en-US" sz="2800" dirty="0">
                <a:latin typeface="+mj-lt"/>
              </a:rPr>
              <a:t> knowledge about</a:t>
            </a:r>
          </a:p>
          <a:p>
            <a:pPr lvl="1"/>
            <a:r>
              <a:rPr lang="en-US" sz="2800" dirty="0">
                <a:latin typeface="+mj-lt"/>
              </a:rPr>
              <a:t>linear organization </a:t>
            </a:r>
            <a:r>
              <a:rPr lang="en-US" sz="2800" dirty="0" err="1">
                <a:latin typeface="+mj-lt"/>
              </a:rPr>
              <a:t>vs</a:t>
            </a:r>
            <a:r>
              <a:rPr lang="en-US" sz="2800" dirty="0">
                <a:latin typeface="+mj-lt"/>
              </a:rPr>
              <a:t> knowledge community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7" y="4485893"/>
            <a:ext cx="4523372" cy="21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37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versus closed </a:t>
            </a:r>
            <a:r>
              <a:rPr lang="en-US" dirty="0"/>
              <a:t>a</a:t>
            </a:r>
            <a:r>
              <a:rPr lang="en-US" dirty="0" smtClean="0"/>
              <a:t>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08834" cy="4647364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latin typeface="+mj-lt"/>
              </a:rPr>
              <a:t>Subject and content-focused assessment, vs. performance-based and networked-based</a:t>
            </a:r>
          </a:p>
          <a:p>
            <a:r>
              <a:rPr lang="en-US" sz="3200" dirty="0" smtClean="0">
                <a:latin typeface="+mj-lt"/>
              </a:rPr>
              <a:t>Assessment against external criteria vs. self-assessment</a:t>
            </a:r>
          </a:p>
          <a:p>
            <a:r>
              <a:rPr lang="en-US" sz="3200" dirty="0" smtClean="0">
                <a:latin typeface="+mj-lt"/>
              </a:rPr>
              <a:t>Assessment by-instructor vs. 3</a:t>
            </a:r>
            <a:r>
              <a:rPr lang="en-US" sz="3200" baseline="30000" dirty="0" smtClean="0">
                <a:latin typeface="+mj-lt"/>
              </a:rPr>
              <a:t>rd</a:t>
            </a:r>
            <a:r>
              <a:rPr lang="en-US" sz="3200" dirty="0" smtClean="0">
                <a:latin typeface="+mj-lt"/>
              </a:rPr>
              <a:t>-party assessment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065" y="1825625"/>
            <a:ext cx="3139285" cy="449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1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4605087" cy="4351338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+mj-lt"/>
              </a:rPr>
              <a:t>Connectivist</a:t>
            </a:r>
            <a:r>
              <a:rPr lang="en-US" sz="3200" dirty="0" smtClean="0">
                <a:latin typeface="+mj-lt"/>
              </a:rPr>
              <a:t>, or network, learning</a:t>
            </a:r>
          </a:p>
          <a:p>
            <a:r>
              <a:rPr lang="en-US" sz="3200" dirty="0" smtClean="0">
                <a:latin typeface="+mj-lt"/>
              </a:rPr>
              <a:t>Network design principles: distributed, </a:t>
            </a:r>
            <a:r>
              <a:rPr lang="en-US" sz="3200" dirty="0" err="1" smtClean="0">
                <a:latin typeface="+mj-lt"/>
              </a:rPr>
              <a:t>disintermediated</a:t>
            </a:r>
            <a:r>
              <a:rPr lang="en-US" sz="3200" dirty="0" smtClean="0">
                <a:latin typeface="+mj-lt"/>
              </a:rPr>
              <a:t>, dynamic</a:t>
            </a:r>
          </a:p>
          <a:p>
            <a:r>
              <a:rPr lang="en-US" sz="3200" dirty="0" smtClean="0">
                <a:latin typeface="+mj-lt"/>
              </a:rPr>
              <a:t>Design based on the ‘semantic principle</a:t>
            </a:r>
            <a:r>
              <a:rPr lang="en-US" sz="3200" dirty="0" smtClean="0">
                <a:latin typeface="+mj-lt"/>
              </a:rPr>
              <a:t>’</a:t>
            </a:r>
            <a:endParaRPr lang="en-US" sz="3200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82" y="633663"/>
            <a:ext cx="27146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62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578251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Learning </a:t>
            </a:r>
            <a:r>
              <a:rPr lang="en-US" dirty="0" smtClean="0"/>
              <a:t>is a </a:t>
            </a:r>
            <a:r>
              <a:rPr lang="en-US" dirty="0"/>
              <a:t>matter of </a:t>
            </a:r>
            <a:r>
              <a:rPr lang="en-US" dirty="0" smtClean="0"/>
              <a:t>personal growth</a:t>
            </a:r>
            <a:r>
              <a:rPr lang="en-US" dirty="0"/>
              <a:t>, not </a:t>
            </a:r>
            <a:r>
              <a:rPr lang="en-US" dirty="0" smtClean="0"/>
              <a:t>an accumulation of facts</a:t>
            </a:r>
            <a:r>
              <a:rPr lang="en-US" dirty="0"/>
              <a:t/>
            </a:r>
            <a:br>
              <a:rPr lang="en-US" dirty="0"/>
            </a:b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68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4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Connectivist Learning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0772"/>
            <a:ext cx="7886700" cy="192822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 non-curricular based approach</a:t>
            </a:r>
          </a:p>
          <a:p>
            <a:pPr lvl="1"/>
            <a:r>
              <a:rPr lang="en-US" dirty="0" smtClean="0">
                <a:latin typeface="+mj-lt"/>
              </a:rPr>
              <a:t>course content is the ‘</a:t>
            </a:r>
            <a:r>
              <a:rPr lang="en-US" dirty="0" smtClean="0">
                <a:latin typeface="+mj-lt"/>
              </a:rPr>
              <a:t>McGuffin’</a:t>
            </a:r>
            <a:endParaRPr lang="en-US" dirty="0" smtClean="0"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learning takes places through interaction and creativity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" y="2963714"/>
            <a:ext cx="6543675" cy="350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55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It’s a formal recognition that people have different destinations, different tastes</a:t>
            </a:r>
          </a:p>
          <a:p>
            <a:r>
              <a:rPr lang="en-US" dirty="0" smtClean="0"/>
              <a:t>Based on an understanding that knowledge varies according to these</a:t>
            </a:r>
          </a:p>
          <a:p>
            <a:r>
              <a:rPr lang="en-US" dirty="0" smtClean="0"/>
              <a:t>Expresses the principle that networks – communities – are stronger with multiple diverse perspectives</a:t>
            </a:r>
          </a:p>
          <a:p>
            <a:r>
              <a:rPr lang="en-US" dirty="0" smtClean="0"/>
              <a:t>Knowledge learned is </a:t>
            </a:r>
            <a:r>
              <a:rPr lang="en-US" i="1" dirty="0" smtClean="0"/>
              <a:t>better – </a:t>
            </a:r>
            <a:r>
              <a:rPr lang="en-US" dirty="0" smtClean="0"/>
              <a:t>indeed, </a:t>
            </a:r>
            <a:r>
              <a:rPr lang="en-US" i="1" dirty="0" smtClean="0"/>
              <a:t>known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3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74916"/>
          </a:xfrm>
        </p:spPr>
        <p:txBody>
          <a:bodyPr>
            <a:normAutofit/>
          </a:bodyPr>
          <a:lstStyle/>
          <a:p>
            <a:r>
              <a:rPr lang="en-CA" dirty="0" smtClean="0"/>
              <a:t>Beyond Borders…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410" y="1535197"/>
            <a:ext cx="4018548" cy="4351338"/>
          </a:xfrm>
        </p:spPr>
        <p:txBody>
          <a:bodyPr>
            <a:normAutofit/>
          </a:bodyPr>
          <a:lstStyle/>
          <a:p>
            <a:r>
              <a:rPr lang="en-CA" sz="4000" dirty="0" smtClean="0">
                <a:latin typeface="+mj-lt"/>
              </a:rPr>
              <a:t>We speak many different languages</a:t>
            </a:r>
          </a:p>
          <a:p>
            <a:r>
              <a:rPr lang="en-CA" sz="4000" dirty="0" smtClean="0">
                <a:latin typeface="+mj-lt"/>
              </a:rPr>
              <a:t>This is both the challenge and the opportunity</a:t>
            </a:r>
            <a:endParaRPr lang="en-CA" sz="4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535197"/>
            <a:ext cx="3280411" cy="493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43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 diversity, harmony and growth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98" y="1527626"/>
            <a:ext cx="7446795" cy="48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48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Map of the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2" y="1482725"/>
            <a:ext cx="7494676" cy="41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9718" y="5826081"/>
            <a:ext cx="79645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Connectivism: A Theory of Personal Learning</a:t>
            </a:r>
          </a:p>
          <a:p>
            <a:r>
              <a:rPr lang="en-US" sz="1100" dirty="0" smtClean="0"/>
              <a:t>Stephen Downes, December 3, 2008, Educational Development Centre, Ottawa</a:t>
            </a:r>
          </a:p>
          <a:p>
            <a:r>
              <a:rPr lang="pl-PL" sz="1100" dirty="0" smtClean="0"/>
              <a:t>http://</a:t>
            </a:r>
            <a:r>
              <a:rPr lang="pl-PL" sz="1100" dirty="0" err="1" smtClean="0"/>
              <a:t>www.downes.ca</a:t>
            </a:r>
            <a:r>
              <a:rPr lang="pl-PL" sz="1100" dirty="0" smtClean="0"/>
              <a:t>/</a:t>
            </a:r>
            <a:r>
              <a:rPr lang="pl-PL" sz="1100" dirty="0" err="1" smtClean="0"/>
              <a:t>presentation</a:t>
            </a:r>
            <a:r>
              <a:rPr lang="pl-PL" sz="1100" dirty="0" smtClean="0"/>
              <a:t>/208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63227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Our</a:t>
            </a:r>
            <a:r>
              <a:rPr lang="en-US" dirty="0" smtClean="0"/>
              <a:t> MOOC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MOOC: Massive Open Online Course</a:t>
            </a:r>
          </a:p>
          <a:p>
            <a:r>
              <a:rPr lang="en-US" dirty="0" smtClean="0"/>
              <a:t>There is no central core feature – no core content, group,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Course design is a network, or a map, or a community</a:t>
            </a:r>
          </a:p>
          <a:p>
            <a:r>
              <a:rPr lang="en-US" dirty="0" smtClean="0"/>
              <a:t>Resources are distributed, and aggregated</a:t>
            </a:r>
          </a:p>
          <a:p>
            <a:r>
              <a:rPr lang="en-US" dirty="0" smtClean="0"/>
              <a:t>Participants are encouraged to create their own resources, communities, 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55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368300" y="381000"/>
            <a:ext cx="8775700" cy="123825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cs typeface="Chalkduster" charset="0"/>
              </a:rPr>
              <a:t>Connectivism &amp; Connective Knowledge</a:t>
            </a:r>
          </a:p>
        </p:txBody>
      </p:sp>
      <p:pic>
        <p:nvPicPr>
          <p:cNvPr id="46082" name="Picture 5" descr="Screen shot 2011-09-05 at 12.28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619250"/>
            <a:ext cx="72771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1133475" y="639603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>
                <a:hlinkClick r:id="rId4"/>
              </a:rPr>
              <a:t>http://www.youtube.com/watch?v=eW3gMGqcZQc</a:t>
            </a:r>
            <a:r>
              <a:rPr lang="pl-PL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7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cs typeface="Chalkduster" charset="0"/>
              </a:rPr>
              <a:t>How to be Successful in a MOOC</a:t>
            </a:r>
          </a:p>
        </p:txBody>
      </p:sp>
      <p:sp>
        <p:nvSpPr>
          <p:cNvPr id="47106" name="Rectangle 6"/>
          <p:cNvSpPr>
            <a:spLocks noChangeArrowheads="1"/>
          </p:cNvSpPr>
          <p:nvPr/>
        </p:nvSpPr>
        <p:spPr bwMode="auto">
          <a:xfrm>
            <a:off x="1022350" y="5842000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>
                <a:hlinkClick r:id="rId3"/>
              </a:rPr>
              <a:t>http://www.youtube.com/watch?v=r8avYQ5ZqM0</a:t>
            </a:r>
            <a:r>
              <a:rPr lang="pl-PL"/>
              <a:t>  </a:t>
            </a:r>
            <a:endParaRPr lang="en-US"/>
          </a:p>
        </p:txBody>
      </p:sp>
      <p:pic>
        <p:nvPicPr>
          <p:cNvPr id="47107" name="Picture 2" descr="Screen shot 2011-09-05 at 12.39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554163"/>
            <a:ext cx="67500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7657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6927850" y="4737100"/>
            <a:ext cx="212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800000"/>
                </a:solidFill>
                <a:latin typeface="Chalkboard" charset="0"/>
                <a:cs typeface="Chalkboard" charset="0"/>
              </a:rPr>
              <a:t>Dave Cormier</a:t>
            </a:r>
          </a:p>
        </p:txBody>
      </p:sp>
    </p:spTree>
    <p:extLst>
      <p:ext uri="{BB962C8B-B14F-4D97-AF65-F5344CB8AC3E}">
        <p14:creationId xmlns:p14="http://schemas.microsoft.com/office/powerpoint/2010/main" val="15447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cs typeface="Chalkduster" charset="0"/>
              </a:rPr>
              <a:t>The madness and mayhem of DS106</a:t>
            </a:r>
          </a:p>
        </p:txBody>
      </p:sp>
      <p:sp>
        <p:nvSpPr>
          <p:cNvPr id="50178" name="TextBox 10"/>
          <p:cNvSpPr txBox="1">
            <a:spLocks noChangeArrowheads="1"/>
          </p:cNvSpPr>
          <p:nvPr/>
        </p:nvSpPr>
        <p:spPr bwMode="auto">
          <a:xfrm>
            <a:off x="368300" y="4914900"/>
            <a:ext cx="76628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halkboard" charset="0"/>
              </a:rPr>
              <a:t>DS = Digital Storytelling</a:t>
            </a:r>
          </a:p>
          <a:p>
            <a:r>
              <a:rPr lang="en-US" sz="2800" dirty="0">
                <a:latin typeface="+mj-lt"/>
                <a:cs typeface="Chalkboard" charset="0"/>
              </a:rPr>
              <a:t>DS106 redefined activities and participation </a:t>
            </a:r>
          </a:p>
        </p:txBody>
      </p:sp>
      <p:pic>
        <p:nvPicPr>
          <p:cNvPr id="5017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6500"/>
            <a:ext cx="4945063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730375"/>
            <a:ext cx="14827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3213100"/>
            <a:ext cx="18161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641475"/>
            <a:ext cx="21463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11"/>
          <p:cNvSpPr txBox="1">
            <a:spLocks noChangeArrowheads="1"/>
          </p:cNvSpPr>
          <p:nvPr/>
        </p:nvSpPr>
        <p:spPr bwMode="auto">
          <a:xfrm>
            <a:off x="7024688" y="4554538"/>
            <a:ext cx="211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halkboard" charset="0"/>
              </a:rPr>
              <a:t>Jim Groom</a:t>
            </a:r>
          </a:p>
        </p:txBody>
      </p:sp>
      <p:sp>
        <p:nvSpPr>
          <p:cNvPr id="50184" name="Rectangle 12"/>
          <p:cNvSpPr>
            <a:spLocks noChangeArrowheads="1"/>
          </p:cNvSpPr>
          <p:nvPr/>
        </p:nvSpPr>
        <p:spPr bwMode="auto">
          <a:xfrm>
            <a:off x="368300" y="5875338"/>
            <a:ext cx="1743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hlinkClick r:id="rId7"/>
              </a:rPr>
              <a:t>http://ds106.us/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2809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cs typeface="Chalkduster" charset="0"/>
              </a:rPr>
              <a:t>eduMOOC</a:t>
            </a:r>
            <a:r>
              <a:rPr lang="en-US" dirty="0">
                <a:cs typeface="Chalkduster" charset="0"/>
              </a:rPr>
              <a:t> underground</a:t>
            </a:r>
          </a:p>
        </p:txBody>
      </p:sp>
      <p:sp>
        <p:nvSpPr>
          <p:cNvPr id="52226" name="TextBox 10"/>
          <p:cNvSpPr txBox="1">
            <a:spLocks noChangeArrowheads="1"/>
          </p:cNvSpPr>
          <p:nvPr/>
        </p:nvSpPr>
        <p:spPr bwMode="auto">
          <a:xfrm>
            <a:off x="257175" y="5303838"/>
            <a:ext cx="7948613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halkboard" charset="0"/>
              </a:rPr>
              <a:t>Jeff Lebow, Google+ hangout, and </a:t>
            </a:r>
            <a:r>
              <a:rPr lang="en-US" sz="2800" dirty="0" err="1">
                <a:latin typeface="+mj-lt"/>
                <a:cs typeface="Chalkboard" charset="0"/>
              </a:rPr>
              <a:t>Livestream</a:t>
            </a:r>
            <a:r>
              <a:rPr lang="en-US" sz="2800" dirty="0">
                <a:latin typeface="+mj-lt"/>
                <a:cs typeface="Chalkboard" charset="0"/>
              </a:rPr>
              <a:t>:</a:t>
            </a:r>
          </a:p>
          <a:p>
            <a:r>
              <a:rPr lang="en-US" sz="2800" dirty="0">
                <a:latin typeface="+mj-lt"/>
                <a:cs typeface="Chalkboard" charset="0"/>
              </a:rPr>
              <a:t>Taking something ordinary, and making it something special – YOU make the MOOC</a:t>
            </a:r>
          </a:p>
        </p:txBody>
      </p:sp>
      <p:pic>
        <p:nvPicPr>
          <p:cNvPr id="52227" name="Picture 2" descr="Screen shot 2011-09-05 at 1.0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69975"/>
            <a:ext cx="685165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368300" y="6503988"/>
            <a:ext cx="3740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4"/>
              </a:rPr>
              <a:t>http://www.livestream.com/jefflebow/</a:t>
            </a:r>
            <a:r>
              <a:rPr lang="pl-PL"/>
              <a:t> </a:t>
            </a:r>
            <a:endParaRPr lang="en-US"/>
          </a:p>
        </p:txBody>
      </p:sp>
      <p:pic>
        <p:nvPicPr>
          <p:cNvPr id="5222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2057400"/>
            <a:ext cx="17272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7453313" y="3816350"/>
            <a:ext cx="1325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400" dirty="0">
                <a:latin typeface="+mj-lt"/>
                <a:cs typeface="Chalkboard" charset="0"/>
              </a:rPr>
              <a:t>Jeff Lebow</a:t>
            </a:r>
          </a:p>
        </p:txBody>
      </p:sp>
    </p:spTree>
    <p:extLst>
      <p:ext uri="{BB962C8B-B14F-4D97-AF65-F5344CB8AC3E}">
        <p14:creationId xmlns:p14="http://schemas.microsoft.com/office/powerpoint/2010/main" val="1010268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cs typeface="Chalkduster" charset="0"/>
              </a:rPr>
              <a:t>2011: Year of the MOOC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4" y="1730375"/>
            <a:ext cx="7300912" cy="44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50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92125" y="0"/>
            <a:ext cx="7824788" cy="1238250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cs typeface="Chalkduster" charset="0"/>
              </a:rPr>
              <a:t>AI-Class: Redefining Massive</a:t>
            </a:r>
          </a:p>
        </p:txBody>
      </p:sp>
      <p:sp>
        <p:nvSpPr>
          <p:cNvPr id="53250" name="TextBox 10"/>
          <p:cNvSpPr txBox="1">
            <a:spLocks noChangeArrowheads="1"/>
          </p:cNvSpPr>
          <p:nvPr/>
        </p:nvSpPr>
        <p:spPr bwMode="auto">
          <a:xfrm>
            <a:off x="257175" y="5303838"/>
            <a:ext cx="7948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halkboard" charset="0"/>
              </a:rPr>
              <a:t>More than 100,000 people signed up for </a:t>
            </a:r>
            <a:r>
              <a:rPr lang="en-US" sz="2800" dirty="0" smtClean="0">
                <a:latin typeface="+mj-lt"/>
                <a:cs typeface="Chalkboard" charset="0"/>
              </a:rPr>
              <a:t>pre-registration – they got videos and online quizzes</a:t>
            </a:r>
            <a:endParaRPr lang="en-US" sz="2800" dirty="0">
              <a:latin typeface="+mj-lt"/>
              <a:cs typeface="Chalkboard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57175" y="6319838"/>
            <a:ext cx="2492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3"/>
              </a:rPr>
              <a:t>http://www.ai-class.com/</a:t>
            </a:r>
            <a:r>
              <a:rPr lang="pl-PL"/>
              <a:t>  </a:t>
            </a:r>
            <a:endParaRPr lang="en-US"/>
          </a:p>
        </p:txBody>
      </p:sp>
      <p:pic>
        <p:nvPicPr>
          <p:cNvPr id="53252" name="Picture 7" descr="Screen shot 2011-09-05 at 1.08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9144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054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2014: Year of the Anti-MOOC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12470"/>
            <a:ext cx="76009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09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MOOC Revolution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MOOCpreHistory20131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5" y="1465763"/>
            <a:ext cx="7940565" cy="483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8650" y="6304546"/>
            <a:ext cx="695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hlinkClick r:id="rId3"/>
              </a:rPr>
              <a:t>http://mfeldstein.com/mooc-history-presented-aacn13-conference/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3573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Transforming the system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26" y="1690689"/>
            <a:ext cx="7056020" cy="41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5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New cultures of learning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22" y="2157622"/>
            <a:ext cx="3904247" cy="3687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69" y="2263817"/>
            <a:ext cx="2693785" cy="358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14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836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+mj-lt"/>
              </a:rPr>
              <a:t>Freedom </a:t>
            </a:r>
            <a:r>
              <a:rPr lang="en-US" sz="3200" dirty="0" smtClean="0">
                <a:latin typeface="+mj-lt"/>
              </a:rPr>
              <a:t>as </a:t>
            </a:r>
            <a:r>
              <a:rPr lang="en-US" sz="3200" dirty="0">
                <a:latin typeface="+mj-lt"/>
              </a:rPr>
              <a:t>the factors affecting mental states (empirical, cognitive, psychological)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15" y="2895625"/>
            <a:ext cx="5462337" cy="356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63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82" y="766846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Freedom as the capacity to act on mental states (physical, social, structural, resources)</a:t>
            </a:r>
          </a:p>
        </p:txBody>
      </p:sp>
      <p:pic>
        <p:nvPicPr>
          <p:cNvPr id="32770" name="Picture 2" descr="http://www.aestheticamagazine.com/wp-content/uploads/2012/06/house-of-car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85" y="2165684"/>
            <a:ext cx="6288515" cy="38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630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524" y="84425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+mj-lt"/>
              </a:rPr>
              <a:t>Scope and range of autonomous </a:t>
            </a:r>
            <a:r>
              <a:rPr lang="en-US" sz="3600" dirty="0" err="1" smtClean="0">
                <a:latin typeface="+mj-lt"/>
              </a:rPr>
              <a:t>behaviour</a:t>
            </a:r>
            <a:r>
              <a:rPr lang="en-US" sz="3600" dirty="0" smtClean="0">
                <a:latin typeface="+mj-lt"/>
              </a:rPr>
              <a:t> (expression, association, selection, method)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863" y="2800330"/>
            <a:ext cx="6471486" cy="330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8899"/>
            <a:ext cx="7886700" cy="4351338"/>
          </a:xfrm>
        </p:spPr>
        <p:txBody>
          <a:bodyPr/>
          <a:lstStyle/>
          <a:p>
            <a:r>
              <a:rPr lang="en-US" sz="3200" dirty="0">
                <a:latin typeface="+mj-lt"/>
              </a:rPr>
              <a:t>Composition - many types of </a:t>
            </a:r>
            <a:r>
              <a:rPr lang="en-US" sz="3200" dirty="0" smtClean="0">
                <a:latin typeface="+mj-lt"/>
              </a:rPr>
              <a:t>entities</a:t>
            </a:r>
          </a:p>
          <a:p>
            <a:r>
              <a:rPr lang="en-US" sz="3200" dirty="0">
                <a:latin typeface="+mj-lt"/>
              </a:rPr>
              <a:t>Intention (of goals, desires (</a:t>
            </a:r>
            <a:r>
              <a:rPr lang="en-US" sz="3200" dirty="0" err="1">
                <a:latin typeface="+mj-lt"/>
              </a:rPr>
              <a:t>cf</a:t>
            </a:r>
            <a:r>
              <a:rPr lang="en-US" sz="3200" dirty="0">
                <a:latin typeface="+mj-lt"/>
              </a:rPr>
              <a:t> JS Mill</a:t>
            </a:r>
            <a:r>
              <a:rPr lang="en-US" sz="3200" dirty="0" smtClean="0">
                <a:latin typeface="+mj-lt"/>
              </a:rPr>
              <a:t>))</a:t>
            </a:r>
          </a:p>
          <a:p>
            <a:r>
              <a:rPr lang="en-US" sz="3200" dirty="0">
                <a:latin typeface="+mj-lt"/>
              </a:rPr>
              <a:t>Perspective (uniqueness of point of view, language)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http://www.jaimetreadwell.com/sighting-perspective-stairca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780" y="3400994"/>
            <a:ext cx="4419600" cy="294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98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41655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Mathematics of diversity (multiple inputs produce mesh networks)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6068199"/>
            <a:ext cx="807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hlinkClick r:id="rId2"/>
              </a:rPr>
              <a:t>http://</a:t>
            </a:r>
            <a:r>
              <a:rPr lang="en-CA" sz="1200" dirty="0" smtClean="0">
                <a:hlinkClick r:id="rId2"/>
              </a:rPr>
              <a:t>lemire.me/fr/documents/publications/DiversityTechReport_October2008.pdf</a:t>
            </a:r>
            <a:r>
              <a:rPr lang="en-CA" sz="1200" dirty="0" smtClean="0"/>
              <a:t> </a:t>
            </a:r>
            <a:endParaRPr lang="en-CA" sz="1200" dirty="0"/>
          </a:p>
        </p:txBody>
      </p:sp>
      <p:pic>
        <p:nvPicPr>
          <p:cNvPr id="1026" name="Picture 2" descr="http://www.twinoakscomputing.com/sites/default/files/Mesh%20Network_0.png?1298585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8575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0575" y="2545140"/>
            <a:ext cx="3561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Putnam, Florida, and the rest of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+mj-lt"/>
              </a:rPr>
              <a:t>Homophily</a:t>
            </a:r>
            <a:r>
              <a:rPr lang="en-US" sz="2400" dirty="0" smtClean="0">
                <a:latin typeface="+mj-lt"/>
              </a:rPr>
              <a:t> and </a:t>
            </a:r>
            <a:r>
              <a:rPr lang="en-US" sz="2400" dirty="0" err="1" smtClean="0">
                <a:latin typeface="+mj-lt"/>
              </a:rPr>
              <a:t>associationism</a:t>
            </a:r>
            <a:endParaRPr lang="en-US" sz="2400" dirty="0" smtClean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6332823"/>
            <a:ext cx="741145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4"/>
              </a:rPr>
              <a:t>http://profesorbaker.wordpress.com/2011/01/30/homophily-and-heterophily-what-fires-together-wires-together-cck11/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7486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97025"/>
            <a:ext cx="7886700" cy="4351338"/>
          </a:xfrm>
        </p:spPr>
        <p:txBody>
          <a:bodyPr/>
          <a:lstStyle/>
          <a:p>
            <a:r>
              <a:rPr lang="en-US" dirty="0">
                <a:latin typeface="+mj-lt"/>
              </a:rPr>
              <a:t>Open </a:t>
            </a:r>
            <a:r>
              <a:rPr lang="en-US" dirty="0" smtClean="0">
                <a:latin typeface="+mj-lt"/>
              </a:rPr>
              <a:t>education, yes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Open content, teaching, assessment</a:t>
            </a:r>
          </a:p>
          <a:p>
            <a:pPr lvl="1"/>
            <a:r>
              <a:rPr lang="en-US" dirty="0">
                <a:latin typeface="+mj-lt"/>
              </a:rPr>
              <a:t>Stages of openness and terminal path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5" y="3078236"/>
            <a:ext cx="5965157" cy="320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28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" y="586372"/>
            <a:ext cx="7886700" cy="435133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Open networks (clustering instead of grouping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>
                <a:latin typeface="+mj-lt"/>
              </a:rPr>
              <a:t>Flow (input, output, feedback, plasticity</a:t>
            </a:r>
            <a:r>
              <a:rPr lang="en-US" dirty="0" smtClean="0">
                <a:latin typeface="+mj-lt"/>
              </a:rPr>
              <a:t>)</a:t>
            </a:r>
          </a:p>
          <a:p>
            <a:r>
              <a:rPr lang="en-US" dirty="0">
                <a:latin typeface="+mj-lt"/>
              </a:rPr>
              <a:t>Open Educational Resources as the </a:t>
            </a:r>
            <a:r>
              <a:rPr lang="en-US" i="1" dirty="0">
                <a:latin typeface="+mj-lt"/>
              </a:rPr>
              <a:t>medium of communication</a:t>
            </a:r>
            <a:endParaRPr lang="en-US" dirty="0">
              <a:latin typeface="+mj-lt"/>
            </a:endParaRP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2050" name="Picture 2" descr="http://support.fibo.vn/upload/userfiles/gep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927" y="2313714"/>
            <a:ext cx="4982076" cy="38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Su-bwjoetU8pr3rxzLa6MRLc0_kpqIhLtgtwp8527O6cPMFlW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" y="4584032"/>
            <a:ext cx="3199640" cy="16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26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Influence </a:t>
            </a:r>
            <a:r>
              <a:rPr lang="en-US" dirty="0" err="1" smtClean="0"/>
              <a:t>vs</a:t>
            </a:r>
            <a:r>
              <a:rPr lang="en-US" dirty="0" smtClean="0"/>
              <a:t> emergence (thought-bubbles – “we perceive wholes where there are only holes”)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381000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7712" y="6034590"/>
            <a:ext cx="24514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3"/>
              </a:rPr>
              <a:t>http://www.downes.ca/post/55001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239127" y="6312932"/>
            <a:ext cx="26260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4"/>
              </a:rPr>
              <a:t>http://connect.downes.ca/post/44222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944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does it mean?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4" y="1540693"/>
            <a:ext cx="6843462" cy="443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8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240" y="787275"/>
            <a:ext cx="7886700" cy="435133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Knowledge as pattern recognition</a:t>
            </a:r>
            <a:endParaRPr lang="en-US" sz="3200" dirty="0" smtClean="0">
              <a:latin typeface="+mj-lt"/>
            </a:endParaRPr>
          </a:p>
          <a:p>
            <a:pPr lvl="1"/>
            <a:r>
              <a:rPr lang="en-US" sz="2800" dirty="0" smtClean="0">
                <a:latin typeface="+mj-lt"/>
              </a:rPr>
              <a:t>Ontological (real) </a:t>
            </a:r>
            <a:r>
              <a:rPr lang="en-US" sz="2800" dirty="0" err="1" smtClean="0">
                <a:latin typeface="+mj-lt"/>
              </a:rPr>
              <a:t>vs</a:t>
            </a:r>
            <a:r>
              <a:rPr lang="en-US" sz="2800" dirty="0" smtClean="0">
                <a:latin typeface="+mj-lt"/>
              </a:rPr>
              <a:t> perceptual (recognized)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03" y="1975381"/>
            <a:ext cx="6573754" cy="41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8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368300" y="492125"/>
            <a:ext cx="8316913" cy="1238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cs typeface="Chalkduster" charset="0"/>
              </a:rPr>
              <a:t>Critical Literacies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492125" y="5254625"/>
            <a:ext cx="7175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ＭＳ Ｐゴシック" charset="0"/>
              </a:defRPr>
            </a:lvl9pPr>
          </a:lstStyle>
          <a:p>
            <a:r>
              <a:rPr lang="en-US" sz="2800" dirty="0">
                <a:latin typeface="+mj-lt"/>
                <a:cs typeface="Chalkboard" charset="0"/>
              </a:rPr>
              <a:t>Understanding how we use artifacts to </a:t>
            </a:r>
            <a:r>
              <a:rPr lang="en-US" sz="2800" i="1" dirty="0">
                <a:latin typeface="+mj-lt"/>
                <a:cs typeface="Chalkboard" charset="0"/>
              </a:rPr>
              <a:t>communicate</a:t>
            </a:r>
            <a:r>
              <a:rPr lang="en-US" sz="2800" dirty="0">
                <a:latin typeface="+mj-lt"/>
                <a:cs typeface="Chalkboard" charset="0"/>
              </a:rPr>
              <a:t> in online and other learning networks</a:t>
            </a:r>
          </a:p>
        </p:txBody>
      </p:sp>
      <p:pic>
        <p:nvPicPr>
          <p:cNvPr id="44035" name="Picture 5" descr="Screen shot 2011-09-05 at 12.17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1536700"/>
            <a:ext cx="587375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Screen shot 2011-09-05 at 12.1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635250"/>
            <a:ext cx="31750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4722813" y="6270625"/>
            <a:ext cx="396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hlinkClick r:id="rId5"/>
              </a:rPr>
              <a:t>http://www.downes.ca/presentation/232</a:t>
            </a:r>
            <a:r>
              <a:rPr lang="pl-PL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3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Roles for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741"/>
            <a:ext cx="7886700" cy="435133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Communications and Education  Infrastructure</a:t>
            </a:r>
          </a:p>
          <a:p>
            <a:r>
              <a:rPr lang="en-US" dirty="0" smtClean="0">
                <a:latin typeface="+mj-lt"/>
              </a:rPr>
              <a:t>Support for Open Educational Resources</a:t>
            </a:r>
          </a:p>
          <a:p>
            <a:r>
              <a:rPr lang="en-US" dirty="0" smtClean="0">
                <a:latin typeface="+mj-lt"/>
              </a:rPr>
              <a:t>Support for Free Learning</a:t>
            </a:r>
          </a:p>
          <a:p>
            <a:r>
              <a:rPr lang="en-US" dirty="0" smtClean="0">
                <a:latin typeface="+mj-lt"/>
              </a:rPr>
              <a:t>Management of assessments and credentialing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664410"/>
            <a:ext cx="6391275" cy="28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71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Digital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Public high-speed backbone networks</a:t>
            </a:r>
          </a:p>
          <a:p>
            <a:pPr lvl="1"/>
            <a:r>
              <a:rPr lang="en-US" dirty="0" smtClean="0">
                <a:latin typeface="+mj-lt"/>
              </a:rPr>
              <a:t>used not only for education but for other public services: police, fire and emergency, hospital, municipalities, etc.</a:t>
            </a:r>
          </a:p>
          <a:p>
            <a:r>
              <a:rPr lang="en-US" dirty="0" smtClean="0">
                <a:latin typeface="+mj-lt"/>
              </a:rPr>
              <a:t>Local Access</a:t>
            </a:r>
          </a:p>
          <a:p>
            <a:pPr lvl="1"/>
            <a:r>
              <a:rPr lang="en-US" dirty="0" err="1" smtClean="0">
                <a:latin typeface="+mj-lt"/>
              </a:rPr>
              <a:t>eg</a:t>
            </a:r>
            <a:r>
              <a:rPr lang="en-US" dirty="0" smtClean="0">
                <a:latin typeface="+mj-lt"/>
              </a:rPr>
              <a:t>. </a:t>
            </a:r>
            <a:r>
              <a:rPr lang="en-US" dirty="0" smtClean="0">
                <a:latin typeface="+mj-lt"/>
              </a:rPr>
              <a:t>Community Access Points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Legal Framework</a:t>
            </a:r>
          </a:p>
          <a:p>
            <a:pPr lvl="1"/>
            <a:r>
              <a:rPr lang="en-US" dirty="0" smtClean="0">
                <a:latin typeface="+mj-lt"/>
              </a:rPr>
              <a:t>policy on digital rights and copyright</a:t>
            </a:r>
          </a:p>
          <a:p>
            <a:pPr lvl="1"/>
            <a:r>
              <a:rPr lang="en-US" dirty="0" smtClean="0">
                <a:latin typeface="+mj-lt"/>
              </a:rPr>
              <a:t>net neutrality and similar regulations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1328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Sustainability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8232" y="1600200"/>
            <a:ext cx="3076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Whatever we really want is sustainable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5602943"/>
            <a:ext cx="4704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Like, say, </a:t>
            </a:r>
            <a:r>
              <a:rPr lang="en-US" sz="2800" dirty="0" smtClean="0"/>
              <a:t>highways and roads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89243"/>
            <a:ext cx="6714122" cy="274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6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12804"/>
            <a:ext cx="7886700" cy="435133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Support for existing programs and services</a:t>
            </a:r>
          </a:p>
          <a:p>
            <a:pPr lvl="1"/>
            <a:r>
              <a:rPr lang="en-US" dirty="0" smtClean="0">
                <a:latin typeface="+mj-lt"/>
              </a:rPr>
              <a:t>cost reductions in communications overhead</a:t>
            </a:r>
          </a:p>
          <a:p>
            <a:pPr lvl="1"/>
            <a:r>
              <a:rPr lang="en-US" dirty="0" smtClean="0">
                <a:latin typeface="+mj-lt"/>
              </a:rPr>
              <a:t>improved efficiency of public service delivery</a:t>
            </a:r>
          </a:p>
          <a:p>
            <a:r>
              <a:rPr lang="en-US" dirty="0" smtClean="0">
                <a:latin typeface="+mj-lt"/>
              </a:rPr>
              <a:t>Overhead on entertainment and commercial infrastructure</a:t>
            </a:r>
          </a:p>
          <a:p>
            <a:pPr lvl="1"/>
            <a:r>
              <a:rPr lang="en-US" dirty="0" smtClean="0">
                <a:latin typeface="+mj-lt"/>
              </a:rPr>
              <a:t>similar to broadcast ‘</a:t>
            </a:r>
            <a:r>
              <a:rPr lang="en-US" dirty="0" err="1" smtClean="0">
                <a:latin typeface="+mj-lt"/>
              </a:rPr>
              <a:t>CanCon</a:t>
            </a:r>
            <a:r>
              <a:rPr lang="en-US" dirty="0" smtClean="0">
                <a:latin typeface="+mj-lt"/>
              </a:rPr>
              <a:t>’ requirements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140836"/>
            <a:ext cx="5812255" cy="27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45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Educational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641182" cy="435133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Traditional Resources</a:t>
            </a:r>
          </a:p>
          <a:p>
            <a:pPr lvl="1"/>
            <a:r>
              <a:rPr lang="en-US" dirty="0" smtClean="0">
                <a:latin typeface="+mj-lt"/>
              </a:rPr>
              <a:t>Already developed and paid for by government</a:t>
            </a:r>
          </a:p>
          <a:p>
            <a:pPr lvl="1"/>
            <a:r>
              <a:rPr lang="en-US" dirty="0" smtClean="0">
                <a:latin typeface="+mj-lt"/>
              </a:rPr>
              <a:t>Open access initiatives</a:t>
            </a:r>
          </a:p>
          <a:p>
            <a:r>
              <a:rPr lang="en-US" dirty="0" smtClean="0">
                <a:latin typeface="+mj-lt"/>
              </a:rPr>
              <a:t>Public Policy Resources</a:t>
            </a:r>
          </a:p>
          <a:p>
            <a:pPr lvl="1"/>
            <a:r>
              <a:rPr lang="en-US" dirty="0" smtClean="0">
                <a:latin typeface="+mj-lt"/>
              </a:rPr>
              <a:t>design to serve a public end or </a:t>
            </a:r>
            <a:r>
              <a:rPr lang="en-US" dirty="0">
                <a:latin typeface="+mj-lt"/>
              </a:rPr>
              <a:t>o</a:t>
            </a:r>
            <a:r>
              <a:rPr lang="en-US" dirty="0" smtClean="0">
                <a:latin typeface="+mj-lt"/>
              </a:rPr>
              <a:t>bjective</a:t>
            </a:r>
          </a:p>
          <a:p>
            <a:pPr lvl="1"/>
            <a:r>
              <a:rPr lang="en-US" dirty="0" smtClean="0">
                <a:latin typeface="+mj-lt"/>
              </a:rPr>
              <a:t>focus on basic literacies &amp; community empowerment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977" y="1825625"/>
            <a:ext cx="3054373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12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OERs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Redirection of existing resource allocations</a:t>
            </a:r>
          </a:p>
          <a:p>
            <a:pPr lvl="1"/>
            <a:r>
              <a:rPr lang="en-US" dirty="0" err="1" smtClean="0">
                <a:latin typeface="+mj-lt"/>
              </a:rPr>
              <a:t>eg</a:t>
            </a:r>
            <a:r>
              <a:rPr lang="en-US" dirty="0" smtClean="0">
                <a:latin typeface="+mj-lt"/>
              </a:rPr>
              <a:t>. OA mandates for grants and programs</a:t>
            </a:r>
          </a:p>
          <a:p>
            <a:pPr lvl="1"/>
            <a:r>
              <a:rPr lang="en-US" dirty="0" smtClean="0">
                <a:latin typeface="+mj-lt"/>
              </a:rPr>
              <a:t>community outreach for existing agencies</a:t>
            </a:r>
          </a:p>
          <a:p>
            <a:pPr lvl="2"/>
            <a:r>
              <a:rPr lang="en-US" dirty="0" err="1" smtClean="0">
                <a:latin typeface="+mj-lt"/>
              </a:rPr>
              <a:t>eg</a:t>
            </a:r>
            <a:r>
              <a:rPr lang="en-US" dirty="0" smtClean="0">
                <a:latin typeface="+mj-lt"/>
              </a:rPr>
              <a:t>, NASA</a:t>
            </a:r>
          </a:p>
          <a:p>
            <a:r>
              <a:rPr lang="en-US" dirty="0" smtClean="0">
                <a:latin typeface="+mj-lt"/>
              </a:rPr>
              <a:t>Support for community-based OER process</a:t>
            </a:r>
          </a:p>
          <a:p>
            <a:pPr lvl="1"/>
            <a:r>
              <a:rPr lang="en-US" dirty="0" smtClean="0">
                <a:latin typeface="+mj-lt"/>
              </a:rPr>
              <a:t>integration of OER development and use within publicly supported curricula</a:t>
            </a:r>
          </a:p>
          <a:p>
            <a:pPr lvl="1"/>
            <a:r>
              <a:rPr lang="en-US" dirty="0" smtClean="0">
                <a:latin typeface="+mj-lt"/>
              </a:rPr>
              <a:t>use of OERs in public services and programs</a:t>
            </a:r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296" y="5589307"/>
            <a:ext cx="8005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- Stephen Downes, Models for sustainable Open Educational </a:t>
            </a:r>
            <a:r>
              <a:rPr lang="en-US" sz="1400" dirty="0" err="1" smtClean="0"/>
              <a:t>Rsources</a:t>
            </a:r>
            <a:r>
              <a:rPr lang="en-US" sz="1400" dirty="0" smtClean="0"/>
              <a:t>, </a:t>
            </a:r>
            <a:r>
              <a:rPr lang="nl-NL" sz="1400" dirty="0" err="1" smtClean="0"/>
              <a:t>ijklo.org</a:t>
            </a:r>
            <a:r>
              <a:rPr lang="nl-NL" sz="1400" dirty="0" smtClean="0"/>
              <a:t>/Volume3/IJKLOv3p029-044</a:t>
            </a:r>
            <a:r>
              <a:rPr lang="nl-NL" sz="1400" b="1" dirty="0" smtClean="0"/>
              <a:t>Downes</a:t>
            </a:r>
            <a:r>
              <a:rPr lang="nl-NL" sz="1400" dirty="0" smtClean="0"/>
              <a:t>.pdf </a:t>
            </a:r>
            <a:r>
              <a:rPr lang="pl-PL" sz="1400" dirty="0" smtClean="0"/>
              <a:t>http://</a:t>
            </a:r>
            <a:r>
              <a:rPr lang="pl-PL" sz="1400" dirty="0" err="1" smtClean="0"/>
              <a:t>www.downes.ca</a:t>
            </a:r>
            <a:r>
              <a:rPr lang="pl-PL" sz="1400" dirty="0" smtClean="0"/>
              <a:t>/</a:t>
            </a:r>
            <a:r>
              <a:rPr lang="pl-PL" sz="1400" dirty="0" err="1" smtClean="0"/>
              <a:t>presentation</a:t>
            </a:r>
            <a:r>
              <a:rPr lang="pl-PL" sz="1400" dirty="0" smtClean="0"/>
              <a:t>/76</a:t>
            </a:r>
            <a:endParaRPr lang="nl-NL" sz="1400" dirty="0" smtClean="0"/>
          </a:p>
          <a:p>
            <a:r>
              <a:rPr lang="en-US" sz="1400" dirty="0" smtClean="0"/>
              <a:t>- OER Help with Keynote Slides, OER-Forum http://</a:t>
            </a:r>
            <a:r>
              <a:rPr lang="en-US" sz="1400" dirty="0" err="1" smtClean="0"/>
              <a:t>lists.esn.org.za</a:t>
            </a:r>
            <a:r>
              <a:rPr lang="en-US" sz="1400" dirty="0" smtClean="0"/>
              <a:t>/</a:t>
            </a:r>
            <a:r>
              <a:rPr lang="en-US" sz="1400" dirty="0" err="1" smtClean="0"/>
              <a:t>pipermail</a:t>
            </a:r>
            <a:r>
              <a:rPr lang="en-US" sz="1400" dirty="0" smtClean="0"/>
              <a:t>/</a:t>
            </a:r>
            <a:r>
              <a:rPr lang="en-US" sz="1400" dirty="0" err="1" smtClean="0"/>
              <a:t>oer</a:t>
            </a:r>
            <a:r>
              <a:rPr lang="en-US" sz="1400" dirty="0" smtClean="0"/>
              <a:t>-forum/2011-October/</a:t>
            </a:r>
            <a:r>
              <a:rPr lang="en-US" sz="1400" dirty="0" err="1" smtClean="0"/>
              <a:t>thread.html</a:t>
            </a:r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86800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and Service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835"/>
            <a:ext cx="7886700" cy="2842628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Software and environment support</a:t>
            </a:r>
          </a:p>
          <a:p>
            <a:pPr lvl="1"/>
            <a:r>
              <a:rPr lang="en-US" dirty="0" err="1" smtClean="0">
                <a:latin typeface="+mj-lt"/>
              </a:rPr>
              <a:t>eg</a:t>
            </a:r>
            <a:r>
              <a:rPr lang="en-US" dirty="0" smtClean="0">
                <a:latin typeface="+mj-lt"/>
              </a:rPr>
              <a:t>. Public Knowledge </a:t>
            </a:r>
            <a:r>
              <a:rPr lang="en-US" dirty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roject, </a:t>
            </a:r>
          </a:p>
          <a:p>
            <a:pPr lvl="1"/>
            <a:r>
              <a:rPr lang="en-US" dirty="0" smtClean="0">
                <a:latin typeface="+mj-lt"/>
              </a:rPr>
              <a:t>Open Journal Systems, Moodle, et</a:t>
            </a:r>
          </a:p>
          <a:p>
            <a:pPr marL="514350" indent="-457200"/>
            <a:r>
              <a:rPr lang="en-US" dirty="0" smtClean="0">
                <a:latin typeface="+mj-lt"/>
              </a:rPr>
              <a:t>Service networks and support</a:t>
            </a:r>
          </a:p>
          <a:p>
            <a:pPr marL="914400" lvl="1" indent="-457200"/>
            <a:r>
              <a:rPr lang="en-US" dirty="0" smtClean="0">
                <a:latin typeface="+mj-lt"/>
              </a:rPr>
              <a:t>JISC / CETIS, </a:t>
            </a:r>
            <a:r>
              <a:rPr lang="en-US" dirty="0" err="1" smtClean="0">
                <a:latin typeface="+mj-lt"/>
              </a:rPr>
              <a:t>EdNA</a:t>
            </a:r>
            <a:r>
              <a:rPr lang="en-US" dirty="0" smtClean="0">
                <a:latin typeface="+mj-lt"/>
              </a:rPr>
              <a:t>, etc.</a:t>
            </a:r>
          </a:p>
          <a:p>
            <a:pPr marL="914400" lvl="1" indent="-457200"/>
            <a:r>
              <a:rPr lang="en-US" dirty="0" smtClean="0">
                <a:latin typeface="+mj-lt"/>
              </a:rPr>
              <a:t>Common Services - </a:t>
            </a:r>
            <a:r>
              <a:rPr lang="en-US" dirty="0" err="1" smtClean="0">
                <a:latin typeface="+mj-lt"/>
              </a:rPr>
              <a:t>eFramework</a:t>
            </a:r>
            <a:endParaRPr lang="en-US" dirty="0">
              <a:latin typeface="+mj-lt"/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8" y="4367463"/>
            <a:ext cx="4721141" cy="21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13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Sustaining Support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Development and systems research support</a:t>
            </a:r>
          </a:p>
          <a:p>
            <a:r>
              <a:rPr lang="en-US" dirty="0" smtClean="0">
                <a:latin typeface="+mj-lt"/>
              </a:rPr>
              <a:t>Public adoption of open licensing	</a:t>
            </a:r>
          </a:p>
          <a:p>
            <a:pPr lvl="1"/>
            <a:r>
              <a:rPr lang="en-US" dirty="0" smtClean="0">
                <a:latin typeface="+mj-lt"/>
              </a:rPr>
              <a:t>FLOSS</a:t>
            </a:r>
          </a:p>
          <a:p>
            <a:pPr lvl="2"/>
            <a:r>
              <a:rPr lang="en-US" dirty="0" smtClean="0">
                <a:latin typeface="+mj-lt"/>
              </a:rPr>
              <a:t>GNU/GPL, BSD, </a:t>
            </a:r>
            <a:r>
              <a:rPr lang="en-US" dirty="0" err="1" smtClean="0">
                <a:latin typeface="+mj-lt"/>
              </a:rPr>
              <a:t>etc</a:t>
            </a:r>
            <a:endParaRPr lang="en-US" dirty="0" smtClean="0">
              <a:latin typeface="+mj-lt"/>
            </a:endParaRPr>
          </a:p>
          <a:p>
            <a:pPr lvl="2"/>
            <a:r>
              <a:rPr lang="en-US" dirty="0" smtClean="0">
                <a:latin typeface="+mj-lt"/>
              </a:rPr>
              <a:t>Creative Commons</a:t>
            </a:r>
          </a:p>
          <a:p>
            <a:pPr lvl="1"/>
            <a:r>
              <a:rPr lang="en-US" dirty="0" smtClean="0">
                <a:latin typeface="+mj-lt"/>
              </a:rPr>
              <a:t>directs resources toward multi-sector development</a:t>
            </a:r>
          </a:p>
          <a:p>
            <a:r>
              <a:rPr lang="en-US" dirty="0" smtClean="0">
                <a:latin typeface="+mj-lt"/>
              </a:rPr>
              <a:t>Community service requirement for commercially sourced software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995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06276" cy="1740400"/>
          </a:xfrm>
        </p:spPr>
        <p:txBody>
          <a:bodyPr/>
          <a:lstStyle/>
          <a:p>
            <a:r>
              <a:rPr lang="en-CA" dirty="0" smtClean="0"/>
              <a:t>The point of the MOOC is to be open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105525"/>
            <a:ext cx="2884570" cy="407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dirty="0" smtClean="0">
                <a:latin typeface="+mj-lt"/>
              </a:rPr>
              <a:t>But that means more than just free stuff, and more than just online videos</a:t>
            </a:r>
            <a:endParaRPr lang="en-CA" sz="3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198" y="1572878"/>
            <a:ext cx="394335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54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and </a:t>
            </a:r>
            <a:r>
              <a:rPr lang="en-US" dirty="0" smtClean="0"/>
              <a:t>Credentialing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Support for Personal Learning</a:t>
            </a:r>
          </a:p>
          <a:p>
            <a:pPr lvl="1"/>
            <a:r>
              <a:rPr lang="en-US" sz="2800" dirty="0" smtClean="0">
                <a:latin typeface="+mj-lt"/>
              </a:rPr>
              <a:t>provision of personal learning environments and frameworks</a:t>
            </a:r>
          </a:p>
          <a:p>
            <a:pPr lvl="2"/>
            <a:r>
              <a:rPr lang="en-US" sz="2400" dirty="0" smtClean="0">
                <a:latin typeface="+mj-lt"/>
              </a:rPr>
              <a:t>promote lifelong learning</a:t>
            </a:r>
          </a:p>
          <a:p>
            <a:pPr lvl="2"/>
            <a:r>
              <a:rPr lang="en-US" sz="2400" dirty="0" smtClean="0">
                <a:latin typeface="+mj-lt"/>
              </a:rPr>
              <a:t>link to skills database, corporate training registries</a:t>
            </a:r>
          </a:p>
          <a:p>
            <a:pPr lvl="2"/>
            <a:r>
              <a:rPr lang="en-US" sz="2400" dirty="0" smtClean="0">
                <a:latin typeface="+mj-lt"/>
              </a:rPr>
              <a:t>direct support for employment and funding</a:t>
            </a:r>
          </a:p>
          <a:p>
            <a:pPr lvl="1"/>
            <a:r>
              <a:rPr lang="en-US" sz="2800" dirty="0" smtClean="0">
                <a:latin typeface="+mj-lt"/>
              </a:rPr>
              <a:t>personal portfolios and credential banks</a:t>
            </a:r>
          </a:p>
          <a:p>
            <a:pPr lvl="2"/>
            <a:r>
              <a:rPr lang="en-US" sz="2400" dirty="0" smtClean="0">
                <a:latin typeface="+mj-lt"/>
              </a:rPr>
              <a:t>voluntary, self-managed</a:t>
            </a:r>
          </a:p>
          <a:p>
            <a:pPr lvl="2"/>
            <a:r>
              <a:rPr lang="en-US" sz="2400" dirty="0" smtClean="0">
                <a:latin typeface="+mj-lt"/>
              </a:rPr>
              <a:t>optional identity frameworks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015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School 2.0</a:t>
            </a:r>
            <a:endParaRPr lang="en-US" dirty="0"/>
          </a:p>
        </p:txBody>
      </p:sp>
      <p:pic>
        <p:nvPicPr>
          <p:cNvPr id="6" name="Content Placeholder 5" descr="Screen shot 2011-10-23 at 9.50.1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5" r="-2455"/>
          <a:stretch>
            <a:fillRect/>
          </a:stretch>
        </p:blipFill>
        <p:spPr>
          <a:xfrm>
            <a:off x="457200" y="1417638"/>
            <a:ext cx="8229600" cy="4708525"/>
          </a:xfrm>
        </p:spPr>
      </p:pic>
      <p:sp>
        <p:nvSpPr>
          <p:cNvPr id="7" name="Rectangle 6"/>
          <p:cNvSpPr/>
          <p:nvPr/>
        </p:nvSpPr>
        <p:spPr>
          <a:xfrm>
            <a:off x="4077846" y="6308338"/>
            <a:ext cx="31341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smtClean="0"/>
              <a:t>School 2.0 </a:t>
            </a:r>
            <a:r>
              <a:rPr lang="nl-NL" sz="1200" dirty="0" err="1" smtClean="0"/>
              <a:t>etoolkit</a:t>
            </a:r>
            <a:r>
              <a:rPr lang="nl-NL" sz="1200" dirty="0" smtClean="0"/>
              <a:t> http://</a:t>
            </a:r>
            <a:r>
              <a:rPr lang="nl-NL" sz="1200" dirty="0" err="1" smtClean="0"/>
              <a:t>etoolkit.org</a:t>
            </a:r>
            <a:r>
              <a:rPr lang="nl-NL" sz="1200" dirty="0" smtClean="0"/>
              <a:t>/</a:t>
            </a:r>
            <a:r>
              <a:rPr lang="nl-NL" sz="1200" dirty="0" err="1" smtClean="0"/>
              <a:t>etoolkit</a:t>
            </a:r>
            <a:r>
              <a:rPr lang="nl-NL" sz="1200" dirty="0" smtClean="0"/>
              <a:t>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1841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Models for Schools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12" b="8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8138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Roles for Research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131" b="21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35441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=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189792" cy="435133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+mj-lt"/>
              </a:rPr>
              <a:t>Not simply </a:t>
            </a:r>
            <a:r>
              <a:rPr lang="en-US" sz="3200" dirty="0" smtClean="0">
                <a:latin typeface="+mj-lt"/>
              </a:rPr>
              <a:t>‘spreading the word’</a:t>
            </a:r>
          </a:p>
          <a:p>
            <a:r>
              <a:rPr lang="en-US" sz="3200" dirty="0" smtClean="0">
                <a:latin typeface="+mj-lt"/>
              </a:rPr>
              <a:t>Not ‘amplification’</a:t>
            </a:r>
          </a:p>
          <a:p>
            <a:r>
              <a:rPr lang="en-US" sz="3200" dirty="0" smtClean="0">
                <a:latin typeface="+mj-lt"/>
              </a:rPr>
              <a:t>But rather, the creation of our own society, together</a:t>
            </a:r>
          </a:p>
          <a:p>
            <a:pPr lvl="1"/>
            <a:r>
              <a:rPr lang="en-US" sz="2800" dirty="0" smtClean="0">
                <a:latin typeface="+mj-lt"/>
              </a:rPr>
              <a:t>emergent from the free actions of each of us</a:t>
            </a:r>
          </a:p>
          <a:p>
            <a:pPr lvl="1"/>
            <a:r>
              <a:rPr lang="en-US" sz="2800" dirty="0" smtClean="0">
                <a:latin typeface="+mj-lt"/>
              </a:rPr>
              <a:t>not based on the ideas of one (or a small number) of individuals</a:t>
            </a:r>
            <a:endParaRPr lang="en-US" sz="28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42" y="1690689"/>
            <a:ext cx="2902196" cy="437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0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Open communities speak many languages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" y="1825625"/>
            <a:ext cx="7353550" cy="39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961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100138" y="5487988"/>
            <a:ext cx="7313612" cy="1017587"/>
          </a:xfrm>
        </p:spPr>
        <p:txBody>
          <a:bodyPr>
            <a:noAutofit/>
          </a:bodyPr>
          <a:lstStyle/>
          <a:p>
            <a:r>
              <a:rPr lang="en-US" dirty="0">
                <a:cs typeface="Chalkduster" charset="0"/>
              </a:rPr>
              <a:t>Stephen Downes</a:t>
            </a:r>
            <a:br>
              <a:rPr lang="en-US" dirty="0">
                <a:cs typeface="Chalkduster" charset="0"/>
              </a:rPr>
            </a:br>
            <a:r>
              <a:rPr lang="en-US" dirty="0">
                <a:cs typeface="Chalkduster" charset="0"/>
              </a:rPr>
              <a:t>http://</a:t>
            </a:r>
            <a:r>
              <a:rPr lang="en-US" dirty="0" err="1">
                <a:cs typeface="Chalkduster" charset="0"/>
              </a:rPr>
              <a:t>www.downes.ca</a:t>
            </a:r>
            <a:endParaRPr lang="en-US" dirty="0">
              <a:cs typeface="Chalkdust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820" y="805614"/>
            <a:ext cx="6627504" cy="43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4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03" y="5093537"/>
            <a:ext cx="7886700" cy="1325563"/>
          </a:xfrm>
        </p:spPr>
        <p:txBody>
          <a:bodyPr/>
          <a:lstStyle/>
          <a:p>
            <a:r>
              <a:rPr lang="en-CA" dirty="0" smtClean="0"/>
              <a:t>It’s a way of thinking, a way of relating to the world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88" y="304550"/>
            <a:ext cx="7344054" cy="465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8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690687" cy="3027779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It’s a way of creating harmony through diversity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3392903"/>
            <a:ext cx="3149266" cy="2784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>
                <a:latin typeface="+mj-lt"/>
              </a:rPr>
              <a:t>When each of us speaks a different language we all have something unique to say</a:t>
            </a:r>
            <a:endParaRPr lang="en-CA" sz="32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911" y="783558"/>
            <a:ext cx="3691689" cy="556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21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Open learning…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08095"/>
            <a:ext cx="7886700" cy="15688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Open University opens in 1971</a:t>
            </a:r>
          </a:p>
          <a:p>
            <a:pPr marL="0" indent="0">
              <a:buNone/>
            </a:pPr>
            <a:r>
              <a:rPr lang="en-US" dirty="0" smtClean="0"/>
              <a:t>Athabasca </a:t>
            </a:r>
            <a:r>
              <a:rPr lang="en-US" dirty="0"/>
              <a:t>University (1970/72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de-DE" dirty="0" smtClean="0"/>
              <a:t>Indira </a:t>
            </a:r>
            <a:r>
              <a:rPr lang="de-DE" dirty="0"/>
              <a:t>Gandhi National Open University (1985)</a:t>
            </a:r>
            <a:endParaRPr lang="en-US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58" y="1584752"/>
            <a:ext cx="4917908" cy="27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9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Open learning (2)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4472739" cy="4923924"/>
          </a:xfrm>
        </p:spPr>
        <p:txBody>
          <a:bodyPr>
            <a:normAutofit fontScale="92500"/>
          </a:bodyPr>
          <a:lstStyle/>
          <a:p>
            <a:r>
              <a:rPr lang="en-US" sz="3600" dirty="0">
                <a:latin typeface="+mj-lt"/>
              </a:rPr>
              <a:t>Over time – enhanced accessibility</a:t>
            </a:r>
          </a:p>
          <a:p>
            <a:pPr lvl="1"/>
            <a:r>
              <a:rPr lang="en-US" sz="3200" dirty="0">
                <a:latin typeface="+mj-lt"/>
              </a:rPr>
              <a:t>distance learning</a:t>
            </a:r>
          </a:p>
          <a:p>
            <a:pPr lvl="1"/>
            <a:r>
              <a:rPr lang="en-US" sz="3200" dirty="0">
                <a:latin typeface="+mj-lt"/>
              </a:rPr>
              <a:t>reduction of financial barriers</a:t>
            </a:r>
          </a:p>
          <a:p>
            <a:pPr lvl="2"/>
            <a:r>
              <a:rPr lang="en-US" sz="2800" dirty="0" smtClean="0">
                <a:latin typeface="+mj-lt"/>
              </a:rPr>
              <a:t>tuition reductions</a:t>
            </a:r>
          </a:p>
          <a:p>
            <a:pPr lvl="2"/>
            <a:r>
              <a:rPr lang="en-US" sz="2800" dirty="0" smtClean="0">
                <a:latin typeface="+mj-lt"/>
              </a:rPr>
              <a:t>subsidies</a:t>
            </a:r>
          </a:p>
          <a:p>
            <a:pPr lvl="1"/>
            <a:r>
              <a:rPr lang="en-US" sz="3200" dirty="0" smtClean="0">
                <a:latin typeface="+mj-lt"/>
              </a:rPr>
              <a:t>progressive </a:t>
            </a:r>
            <a:r>
              <a:rPr lang="en-US" sz="3200" dirty="0">
                <a:latin typeface="+mj-lt"/>
              </a:rPr>
              <a:t>pedagogies</a:t>
            </a:r>
          </a:p>
          <a:p>
            <a:pPr lvl="2"/>
            <a:r>
              <a:rPr lang="en-US" sz="2800" dirty="0">
                <a:latin typeface="+mj-lt"/>
              </a:rPr>
              <a:t>Creation of distance learning pedagogies </a:t>
            </a:r>
            <a:endParaRPr lang="en-US" sz="2800" dirty="0" smtClean="0">
              <a:latin typeface="+mj-lt"/>
            </a:endParaRPr>
          </a:p>
          <a:p>
            <a:pPr lvl="2"/>
            <a:r>
              <a:rPr lang="en-US" sz="2800" dirty="0" smtClean="0">
                <a:latin typeface="+mj-lt"/>
              </a:rPr>
              <a:t>Moore</a:t>
            </a:r>
            <a:r>
              <a:rPr lang="en-US" sz="2800" dirty="0">
                <a:latin typeface="+mj-lt"/>
              </a:rPr>
              <a:t>, Merrill, Gagne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389" y="1690689"/>
            <a:ext cx="3395255" cy="49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61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720</TotalTime>
  <Words>1224</Words>
  <Application>Microsoft Office PowerPoint</Application>
  <PresentationFormat>On-screen Show (4:3)</PresentationFormat>
  <Paragraphs>217</Paragraphs>
  <Slides>56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ＭＳ Ｐゴシック</vt:lpstr>
      <vt:lpstr>Arial</vt:lpstr>
      <vt:lpstr>Calibri</vt:lpstr>
      <vt:lpstr>Calibri Light</vt:lpstr>
      <vt:lpstr>Chalkboard</vt:lpstr>
      <vt:lpstr>Chalkduster</vt:lpstr>
      <vt:lpstr>Office Theme</vt:lpstr>
      <vt:lpstr>Beyond Borders: Global Learning in a Networked World</vt:lpstr>
      <vt:lpstr>Beyond Borders…</vt:lpstr>
      <vt:lpstr>The MOOC Revolution</vt:lpstr>
      <vt:lpstr>What does it mean?</vt:lpstr>
      <vt:lpstr>The point of the MOOC is to be open</vt:lpstr>
      <vt:lpstr>It’s a way of thinking, a way of relating to the world</vt:lpstr>
      <vt:lpstr>It’s a way of creating harmony through diversity</vt:lpstr>
      <vt:lpstr>Open learning…</vt:lpstr>
      <vt:lpstr>Open learning (2)</vt:lpstr>
      <vt:lpstr>Open resources</vt:lpstr>
      <vt:lpstr>The OERu Logic Model</vt:lpstr>
      <vt:lpstr>Criticism of the Logic Model</vt:lpstr>
      <vt:lpstr>It’s open delivery, but it’s not open learning…</vt:lpstr>
      <vt:lpstr>Open versus closed delivery</vt:lpstr>
      <vt:lpstr>Open versus closed assessment</vt:lpstr>
      <vt:lpstr>Free Learning</vt:lpstr>
      <vt:lpstr>Learning is a matter of personal growth, not an accumulation of facts </vt:lpstr>
      <vt:lpstr>Connectivist Learning Design</vt:lpstr>
      <vt:lpstr>But… why</vt:lpstr>
      <vt:lpstr>In diversity, harmony and growth</vt:lpstr>
      <vt:lpstr>A Map of the Community</vt:lpstr>
      <vt:lpstr>Our MOOC Model</vt:lpstr>
      <vt:lpstr>Connectivism &amp; Connective Knowledge</vt:lpstr>
      <vt:lpstr>How to be Successful in a MOOC</vt:lpstr>
      <vt:lpstr>The madness and mayhem of DS106</vt:lpstr>
      <vt:lpstr>eduMOOC underground</vt:lpstr>
      <vt:lpstr>2011: Year of the MOOC</vt:lpstr>
      <vt:lpstr>AI-Class: Redefining Massive</vt:lpstr>
      <vt:lpstr>2014: Year of the Anti-MOOC</vt:lpstr>
      <vt:lpstr>Transforming the system</vt:lpstr>
      <vt:lpstr>New cultures of learning</vt:lpstr>
      <vt:lpstr>Autonomy</vt:lpstr>
      <vt:lpstr>PowerPoint Presentation</vt:lpstr>
      <vt:lpstr>PowerPoint Presentation</vt:lpstr>
      <vt:lpstr>Diversity</vt:lpstr>
      <vt:lpstr>PowerPoint Presentation</vt:lpstr>
      <vt:lpstr>Openness</vt:lpstr>
      <vt:lpstr>PowerPoint Presentation</vt:lpstr>
      <vt:lpstr>Interactivity</vt:lpstr>
      <vt:lpstr>PowerPoint Presentation</vt:lpstr>
      <vt:lpstr>Critical Literacies</vt:lpstr>
      <vt:lpstr>New Roles for Government</vt:lpstr>
      <vt:lpstr>The Digital Infrastructure</vt:lpstr>
      <vt:lpstr>A Note on Sustainability</vt:lpstr>
      <vt:lpstr>Sustaining Infrastructure</vt:lpstr>
      <vt:lpstr>Open Educational Resources</vt:lpstr>
      <vt:lpstr>Sustaining OERs</vt:lpstr>
      <vt:lpstr>Software and Service Support</vt:lpstr>
      <vt:lpstr>Sustaining Support Systems</vt:lpstr>
      <vt:lpstr>Assessment and Credentialing</vt:lpstr>
      <vt:lpstr>The Old School 2.0</vt:lpstr>
      <vt:lpstr>New Models for Schools</vt:lpstr>
      <vt:lpstr>New Roles for Research</vt:lpstr>
      <vt:lpstr>Community = Interactions</vt:lpstr>
      <vt:lpstr>Open communities speak many languages</vt:lpstr>
      <vt:lpstr>Stephen Downes http://www.downes.ca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Borders: Global Learning in a Networked World</dc:title>
  <dc:creator>Stephen Downes</dc:creator>
  <cp:lastModifiedBy>Stephen Downes</cp:lastModifiedBy>
  <cp:revision>19</cp:revision>
  <dcterms:created xsi:type="dcterms:W3CDTF">2014-11-01T16:27:01Z</dcterms:created>
  <dcterms:modified xsi:type="dcterms:W3CDTF">2014-11-02T04:27:51Z</dcterms:modified>
</cp:coreProperties>
</file>